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8" r:id="rId6"/>
    <p:sldId id="267" r:id="rId7"/>
    <p:sldId id="264" r:id="rId8"/>
    <p:sldId id="270" r:id="rId9"/>
    <p:sldId id="269" r:id="rId10"/>
    <p:sldId id="266" r:id="rId11"/>
    <p:sldId id="271" r:id="rId12"/>
    <p:sldId id="260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9"/>
    <a:srgbClr val="222A73"/>
    <a:srgbClr val="E9EB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C03AA-C26D-4EE1-9BB1-70FEC9A4C161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29D1A-E0C4-490A-A04E-265DD32482F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723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551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867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01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002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31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6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360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845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317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3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0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272E-00A6-4EB2-9BA6-6FCE4858D74C}" type="datetimeFigureOut">
              <a:rPr lang="ca-ES" smtClean="0"/>
              <a:t>20/10/2020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2BC7-0265-429F-B589-458163C409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45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baiges@gencat.cat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05FF9CE-7292-4D0A-815C-95BBF84F40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2520" y="3717769"/>
            <a:ext cx="8520600" cy="1201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/>
              <a:t>CLIMATE NEUTRAL FOOD AND WOOD:</a:t>
            </a:r>
            <a:endParaRPr sz="1800" b="1" dirty="0"/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/>
              <a:t>Showcasing best climate practices in agriculture, forestry, food systems and the bioeconomy</a:t>
            </a:r>
            <a:endParaRPr sz="1800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63DEFFFF-BED2-4F8A-9555-130899C663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97280" y="4545913"/>
            <a:ext cx="8520600" cy="746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</a:rPr>
              <a:t>Project Session Forestry mitigation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Oct 8</a:t>
            </a:r>
            <a:r>
              <a:rPr lang="en-GB" sz="1800" baseline="30000" dirty="0">
                <a:solidFill>
                  <a:schemeClr val="dk1"/>
                </a:solidFill>
              </a:rPr>
              <a:t>th</a:t>
            </a:r>
            <a:r>
              <a:rPr lang="en-GB" sz="1800" dirty="0">
                <a:solidFill>
                  <a:schemeClr val="dk1"/>
                </a:solidFill>
              </a:rPr>
              <a:t>, 2020</a:t>
            </a:r>
            <a:endParaRPr sz="1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914126-C519-4692-92FD-0CA4ACAFC003}"/>
              </a:ext>
            </a:extLst>
          </p:cNvPr>
          <p:cNvSpPr txBox="1"/>
          <p:nvPr/>
        </p:nvSpPr>
        <p:spPr>
          <a:xfrm>
            <a:off x="0" y="239125"/>
            <a:ext cx="9906000" cy="187743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baseline="0" dirty="0">
                <a:solidFill>
                  <a:schemeClr val="bg1"/>
                </a:solidFill>
                <a:latin typeface="HelveticaNeueLTStd-BdCn"/>
              </a:rPr>
              <a:t>Climate credits</a:t>
            </a:r>
          </a:p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HelveticaNeueLTStd-BdCn"/>
              </a:rPr>
              <a:t>a new tool to enhance </a:t>
            </a:r>
            <a:r>
              <a:rPr lang="en-US" sz="2400" b="1" i="0" u="none" strike="noStrike" baseline="0" dirty="0" err="1">
                <a:solidFill>
                  <a:schemeClr val="bg1"/>
                </a:solidFill>
                <a:latin typeface="HelveticaNeueLTStd-BdCn"/>
              </a:rPr>
              <a:t>forests’contribution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HelveticaNeueLTStd-BdCn"/>
              </a:rPr>
              <a:t> </a:t>
            </a:r>
          </a:p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HelveticaNeueLTStd-BdCn"/>
              </a:rPr>
              <a:t>to EU mitigation goals </a:t>
            </a:r>
          </a:p>
          <a:p>
            <a:pPr algn="ctr"/>
            <a:r>
              <a:rPr lang="en-US" sz="2400" b="1" i="0" u="none" strike="noStrike" baseline="0" dirty="0">
                <a:solidFill>
                  <a:schemeClr val="bg1"/>
                </a:solidFill>
                <a:latin typeface="HelveticaNeueLTStd-BdCn"/>
              </a:rPr>
              <a:t>through </a:t>
            </a:r>
            <a:r>
              <a:rPr lang="es-ES" sz="2400" b="1" i="0" u="none" strike="noStrike" baseline="0" dirty="0" err="1">
                <a:solidFill>
                  <a:schemeClr val="bg1"/>
                </a:solidFill>
                <a:latin typeface="HelveticaNeueLTStd-BdCn"/>
              </a:rPr>
              <a:t>multifunctional</a:t>
            </a:r>
            <a:r>
              <a:rPr lang="es-ES" sz="2400" b="1" i="0" u="none" strike="noStrike" baseline="0" dirty="0">
                <a:solidFill>
                  <a:schemeClr val="bg1"/>
                </a:solidFill>
                <a:latin typeface="HelveticaNeueLTStd-BdCn"/>
              </a:rPr>
              <a:t> </a:t>
            </a:r>
            <a:r>
              <a:rPr lang="es-ES" sz="2400" b="1" i="0" u="none" strike="noStrike" baseline="0" dirty="0" err="1">
                <a:solidFill>
                  <a:schemeClr val="bg1"/>
                </a:solidFill>
                <a:latin typeface="HelveticaNeueLTStd-BdCn"/>
              </a:rPr>
              <a:t>forest</a:t>
            </a:r>
            <a:r>
              <a:rPr lang="es-ES" sz="2400" b="1" i="0" u="none" strike="noStrike" baseline="0" dirty="0">
                <a:solidFill>
                  <a:schemeClr val="bg1"/>
                </a:solidFill>
                <a:latin typeface="HelveticaNeueLTStd-BdCn"/>
              </a:rPr>
              <a:t> </a:t>
            </a:r>
            <a:r>
              <a:rPr lang="es-ES" sz="2400" b="1" i="0" u="none" strike="noStrike" baseline="0" dirty="0" err="1">
                <a:solidFill>
                  <a:schemeClr val="bg1"/>
                </a:solidFill>
                <a:latin typeface="HelveticaNeueLTStd-BdCn"/>
              </a:rPr>
              <a:t>management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180005C-3637-4B68-B75D-EEB0C407B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967" y="2296306"/>
            <a:ext cx="3426913" cy="16051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E7F20D-6D8C-4596-ABEA-55388CF3924C}"/>
              </a:ext>
            </a:extLst>
          </p:cNvPr>
          <p:cNvSpPr txBox="1"/>
          <p:nvPr/>
        </p:nvSpPr>
        <p:spPr>
          <a:xfrm>
            <a:off x="160282" y="5658409"/>
            <a:ext cx="9892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HelveticaNeueLTStd-Bd"/>
              </a:rPr>
              <a:t>LIFE CLIMARK </a:t>
            </a:r>
            <a:r>
              <a:rPr lang="en-US" sz="1400" b="0" i="0" u="none" strike="noStrike" baseline="0" dirty="0">
                <a:latin typeface="HelveticaNeueLTStd-LtCn"/>
              </a:rPr>
              <a:t>(LIFE16 CCM/ES/000065) has been funded by the Climate mitigation Action of the EU LIFE Program</a:t>
            </a:r>
            <a:endParaRPr lang="ca-ES" sz="14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A4BE9B0-8496-4A65-87F4-7B1B6D385419}"/>
              </a:ext>
            </a:extLst>
          </p:cNvPr>
          <p:cNvSpPr/>
          <p:nvPr/>
        </p:nvSpPr>
        <p:spPr>
          <a:xfrm>
            <a:off x="4785360" y="6075427"/>
            <a:ext cx="5252720" cy="78257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BF92023-9F43-4D84-A761-B989C8511FD0}"/>
              </a:ext>
            </a:extLst>
          </p:cNvPr>
          <p:cNvSpPr/>
          <p:nvPr/>
        </p:nvSpPr>
        <p:spPr>
          <a:xfrm>
            <a:off x="0" y="6045200"/>
            <a:ext cx="4953000" cy="812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1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19">
            <a:extLst>
              <a:ext uri="{FF2B5EF4-FFF2-40B4-BE49-F238E27FC236}">
                <a16:creationId xmlns:a16="http://schemas.microsoft.com/office/drawing/2014/main" id="{CA5DE0E4-E97C-4C74-B72C-A15999F2C63A}"/>
              </a:ext>
            </a:extLst>
          </p:cNvPr>
          <p:cNvSpPr txBox="1">
            <a:spLocks/>
          </p:cNvSpPr>
          <p:nvPr/>
        </p:nvSpPr>
        <p:spPr>
          <a:xfrm>
            <a:off x="4953000" y="340713"/>
            <a:ext cx="49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400" b="1" dirty="0">
                <a:latin typeface="+mn-lt"/>
              </a:rPr>
              <a:t>Scaling-up and replication potential</a:t>
            </a:r>
          </a:p>
        </p:txBody>
      </p:sp>
      <p:sp>
        <p:nvSpPr>
          <p:cNvPr id="3" name="Google Shape;96;p19">
            <a:extLst>
              <a:ext uri="{FF2B5EF4-FFF2-40B4-BE49-F238E27FC236}">
                <a16:creationId xmlns:a16="http://schemas.microsoft.com/office/drawing/2014/main" id="{8AB4C7B2-4E26-462C-9004-630BDE45FB6D}"/>
              </a:ext>
            </a:extLst>
          </p:cNvPr>
          <p:cNvSpPr txBox="1">
            <a:spLocks/>
          </p:cNvSpPr>
          <p:nvPr/>
        </p:nvSpPr>
        <p:spPr>
          <a:xfrm>
            <a:off x="609237" y="1225906"/>
            <a:ext cx="4210144" cy="5020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1" dirty="0"/>
              <a:t>Starting with existing regional voluntary carbon markets </a:t>
            </a:r>
            <a:r>
              <a:rPr lang="en-US" sz="2000" dirty="0"/>
              <a:t>(or similar schemes) as a vehicle to speed up &gt; first climate credit pilot transactions complete by end of this year.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1" dirty="0"/>
              <a:t>Relevant to other Mediterranean forests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1" dirty="0"/>
              <a:t>Ease of replication </a:t>
            </a:r>
            <a:r>
              <a:rPr lang="en-US" sz="2000" dirty="0"/>
              <a:t>&gt; </a:t>
            </a:r>
            <a:r>
              <a:rPr lang="en-US" sz="2000" b="1" dirty="0"/>
              <a:t>Set of criteria &amp; indicators defined</a:t>
            </a:r>
            <a:r>
              <a:rPr lang="en-US" sz="2000" dirty="0"/>
              <a:t>. Most of them based on internationally tested methodologies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5" name="Picture 2" descr="Vols sumar-te al Programa d'Acords Voluntaris? | Ingeniería Social">
            <a:extLst>
              <a:ext uri="{FF2B5EF4-FFF2-40B4-BE49-F238E27FC236}">
                <a16:creationId xmlns:a16="http://schemas.microsoft.com/office/drawing/2014/main" id="{22B34992-5A9F-433C-8638-AD61C974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814" y="1062805"/>
            <a:ext cx="3350031" cy="22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FE07 ENV/IT/000388">
            <a:extLst>
              <a:ext uri="{FF2B5EF4-FFF2-40B4-BE49-F238E27FC236}">
                <a16:creationId xmlns:a16="http://schemas.microsoft.com/office/drawing/2014/main" id="{35B218E5-B89C-45CA-8483-AD383019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68" y="3128387"/>
            <a:ext cx="2353607" cy="28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63CB00-B62E-4982-A5D6-3E93D05BE5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20" y="5647854"/>
            <a:ext cx="2895971" cy="11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7;p21">
            <a:extLst>
              <a:ext uri="{FF2B5EF4-FFF2-40B4-BE49-F238E27FC236}">
                <a16:creationId xmlns:a16="http://schemas.microsoft.com/office/drawing/2014/main" id="{68118B38-8873-4BE0-94A8-BDFA0311B957}"/>
              </a:ext>
            </a:extLst>
          </p:cNvPr>
          <p:cNvSpPr txBox="1">
            <a:spLocks/>
          </p:cNvSpPr>
          <p:nvPr/>
        </p:nvSpPr>
        <p:spPr>
          <a:xfrm>
            <a:off x="7137924" y="243230"/>
            <a:ext cx="27680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800" b="1" dirty="0">
                <a:latin typeface="+mn-lt"/>
              </a:rPr>
              <a:t>The work behind</a:t>
            </a:r>
          </a:p>
        </p:txBody>
      </p:sp>
      <p:sp>
        <p:nvSpPr>
          <p:cNvPr id="13" name="Google Shape;108;p21">
            <a:extLst>
              <a:ext uri="{FF2B5EF4-FFF2-40B4-BE49-F238E27FC236}">
                <a16:creationId xmlns:a16="http://schemas.microsoft.com/office/drawing/2014/main" id="{47BFD694-5BA7-4134-918E-AB26D2680743}"/>
              </a:ext>
            </a:extLst>
          </p:cNvPr>
          <p:cNvSpPr txBox="1">
            <a:spLocks/>
          </p:cNvSpPr>
          <p:nvPr/>
        </p:nvSpPr>
        <p:spPr>
          <a:xfrm>
            <a:off x="3932029" y="974291"/>
            <a:ext cx="5973971" cy="3303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 years of work so far (2018-2021)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Pilot &amp; demonstration sites in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 locations in Catalonia (Spain) and Veneto (Italy)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test the forestry treatments and select best indicators 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Several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Expert Committees to ensure reliability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 the whole process (on methodologies, CSR…)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Networking with other projects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i.e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LIFE ForestCO</a:t>
            </a:r>
            <a:r>
              <a:rPr lang="en-US" sz="2000" baseline="-25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Prototype of the </a:t>
            </a: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Climate Credit market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Sales &amp; Marketing strategy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 LIFE C2M team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D943068-F499-487A-BD7E-5386B826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0" y="1050135"/>
            <a:ext cx="3428365" cy="4897664"/>
          </a:xfrm>
          <a:prstGeom prst="rect">
            <a:avLst/>
          </a:prstGeom>
        </p:spPr>
      </p:pic>
      <p:sp>
        <p:nvSpPr>
          <p:cNvPr id="6" name="Google Shape;108;p21">
            <a:extLst>
              <a:ext uri="{FF2B5EF4-FFF2-40B4-BE49-F238E27FC236}">
                <a16:creationId xmlns:a16="http://schemas.microsoft.com/office/drawing/2014/main" id="{EEA5D7E2-C8AD-439C-82B2-0A90EC4C7ACE}"/>
              </a:ext>
            </a:extLst>
          </p:cNvPr>
          <p:cNvSpPr txBox="1">
            <a:spLocks/>
          </p:cNvSpPr>
          <p:nvPr/>
        </p:nvSpPr>
        <p:spPr>
          <a:xfrm>
            <a:off x="3766515" y="5553076"/>
            <a:ext cx="5635821" cy="391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Budget: </a:t>
            </a:r>
            <a:r>
              <a:rPr lang="ca-ES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1,212,883.00 €</a:t>
            </a:r>
            <a:r>
              <a:rPr lang="en-US" sz="1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1FCDBB-D20F-49D0-A60D-DB3F6CB2B905}"/>
              </a:ext>
            </a:extLst>
          </p:cNvPr>
          <p:cNvSpPr txBox="1"/>
          <p:nvPr/>
        </p:nvSpPr>
        <p:spPr>
          <a:xfrm>
            <a:off x="4112102" y="4563718"/>
            <a:ext cx="5521960" cy="830997"/>
          </a:xfrm>
          <a:prstGeom prst="rect">
            <a:avLst/>
          </a:prstGeom>
          <a:noFill/>
          <a:ln>
            <a:solidFill>
              <a:srgbClr val="004A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 pilot projects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 first </a:t>
            </a:r>
            <a:r>
              <a:rPr lang="en-US" sz="24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ClimateCredit</a:t>
            </a: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transactions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in winter 2020</a:t>
            </a:r>
            <a:endParaRPr lang="ca-ES" sz="24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BBFEEA5-3341-4630-9CB3-D7BC7AA8A3A2}"/>
              </a:ext>
            </a:extLst>
          </p:cNvPr>
          <p:cNvSpPr/>
          <p:nvPr/>
        </p:nvSpPr>
        <p:spPr>
          <a:xfrm>
            <a:off x="2296160" y="4500880"/>
            <a:ext cx="172720" cy="17272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1ADAEA-489B-42F5-9435-548922EFC420}"/>
              </a:ext>
            </a:extLst>
          </p:cNvPr>
          <p:cNvSpPr txBox="1"/>
          <p:nvPr/>
        </p:nvSpPr>
        <p:spPr>
          <a:xfrm>
            <a:off x="2413055" y="4288131"/>
            <a:ext cx="127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Barcelona</a:t>
            </a:r>
            <a:endParaRPr lang="ca-ES" sz="1400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B755281-CE0D-438F-9CF8-1179765B1993}"/>
              </a:ext>
            </a:extLst>
          </p:cNvPr>
          <p:cNvSpPr/>
          <p:nvPr/>
        </p:nvSpPr>
        <p:spPr>
          <a:xfrm>
            <a:off x="3031282" y="4722989"/>
            <a:ext cx="172720" cy="17272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84CC9D-F4E8-4277-A79A-6307EC5B786E}"/>
              </a:ext>
            </a:extLst>
          </p:cNvPr>
          <p:cNvSpPr txBox="1"/>
          <p:nvPr/>
        </p:nvSpPr>
        <p:spPr>
          <a:xfrm>
            <a:off x="3066897" y="4591520"/>
            <a:ext cx="127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Venezia</a:t>
            </a:r>
            <a:endParaRPr lang="ca-ES" sz="1400" b="1" dirty="0"/>
          </a:p>
        </p:txBody>
      </p:sp>
    </p:spTree>
    <p:extLst>
      <p:ext uri="{BB962C8B-B14F-4D97-AF65-F5344CB8AC3E}">
        <p14:creationId xmlns:p14="http://schemas.microsoft.com/office/powerpoint/2010/main" val="11874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38B81A3-49E6-419C-AAD6-7E9CE140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8" y="1529783"/>
            <a:ext cx="2675175" cy="125064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9190" y="3429000"/>
            <a:ext cx="2142172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558DD686-19BA-4E56-9DC6-B8BAF53F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05" y="4057167"/>
            <a:ext cx="2664208" cy="128530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161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5033FAE-5367-4E9B-88DB-8966D974A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918" y="1548592"/>
            <a:ext cx="5024971" cy="26129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6EB6EDE-3B25-47EA-A65D-A1975A72E766}"/>
              </a:ext>
            </a:extLst>
          </p:cNvPr>
          <p:cNvSpPr txBox="1"/>
          <p:nvPr/>
        </p:nvSpPr>
        <p:spPr>
          <a:xfrm>
            <a:off x="906438" y="5652021"/>
            <a:ext cx="833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linkClick r:id="rId5"/>
              </a:rPr>
              <a:t>tbaiges@gencat.cat</a:t>
            </a:r>
            <a:endParaRPr lang="es-ES" sz="2400" b="1" dirty="0"/>
          </a:p>
          <a:p>
            <a:r>
              <a:rPr lang="es-ES" sz="2400" b="1" dirty="0"/>
              <a:t>Teresa Baiges</a:t>
            </a:r>
            <a:r>
              <a:rPr lang="es-ES" sz="2400" dirty="0"/>
              <a:t>,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behalf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b="1" dirty="0"/>
              <a:t>LIFE CLIMARK </a:t>
            </a:r>
            <a:r>
              <a:rPr lang="es-ES" sz="2400" b="1" dirty="0" err="1"/>
              <a:t>Consortium</a:t>
            </a:r>
            <a:endParaRPr lang="ca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786B9E-15AF-42B6-B78E-2FA56345EA30}"/>
              </a:ext>
            </a:extLst>
          </p:cNvPr>
          <p:cNvSpPr txBox="1"/>
          <p:nvPr/>
        </p:nvSpPr>
        <p:spPr>
          <a:xfrm>
            <a:off x="3981618" y="4471122"/>
            <a:ext cx="409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/>
              <a:t>Thank</a:t>
            </a:r>
            <a:r>
              <a:rPr lang="es-ES" sz="3200" b="1" dirty="0"/>
              <a:t> </a:t>
            </a:r>
            <a:r>
              <a:rPr lang="es-ES" sz="3200" b="1" dirty="0" err="1"/>
              <a:t>you</a:t>
            </a:r>
            <a:r>
              <a:rPr lang="es-ES" sz="3200" b="1" dirty="0"/>
              <a:t> !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21971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:a16="http://schemas.microsoft.com/office/drawing/2014/main" id="{23551342-B9FF-48A6-BBBF-50327F075A76}"/>
              </a:ext>
            </a:extLst>
          </p:cNvPr>
          <p:cNvSpPr/>
          <p:nvPr/>
        </p:nvSpPr>
        <p:spPr>
          <a:xfrm>
            <a:off x="5393496" y="1518292"/>
            <a:ext cx="5418206" cy="46861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Google Shape;60;p14">
            <a:extLst>
              <a:ext uri="{FF2B5EF4-FFF2-40B4-BE49-F238E27FC236}">
                <a16:creationId xmlns:a16="http://schemas.microsoft.com/office/drawing/2014/main" id="{A08DED38-8DBC-484B-A257-D0E85478F660}"/>
              </a:ext>
            </a:extLst>
          </p:cNvPr>
          <p:cNvSpPr txBox="1">
            <a:spLocks/>
          </p:cNvSpPr>
          <p:nvPr/>
        </p:nvSpPr>
        <p:spPr>
          <a:xfrm>
            <a:off x="2940181" y="37150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Just planting trees doesn't solve our climate problem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61;p14">
            <a:extLst>
              <a:ext uri="{FF2B5EF4-FFF2-40B4-BE49-F238E27FC236}">
                <a16:creationId xmlns:a16="http://schemas.microsoft.com/office/drawing/2014/main" id="{80AF8F76-9A08-4419-968A-C4DFC0F13896}"/>
              </a:ext>
            </a:extLst>
          </p:cNvPr>
          <p:cNvSpPr txBox="1">
            <a:spLocks/>
          </p:cNvSpPr>
          <p:nvPr/>
        </p:nvSpPr>
        <p:spPr>
          <a:xfrm>
            <a:off x="701886" y="1111805"/>
            <a:ext cx="4281992" cy="170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fact, </a:t>
            </a:r>
            <a:r>
              <a:rPr lang="en-US" sz="1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 many trees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can make it worse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great expansion and densification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 our Mediterranean forests has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reduced CO2 sink capacity &amp; increased fire risk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and has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reduced water availability</a:t>
            </a:r>
          </a:p>
        </p:txBody>
      </p:sp>
      <p:sp>
        <p:nvSpPr>
          <p:cNvPr id="30" name="Google Shape;62;p14">
            <a:extLst>
              <a:ext uri="{FF2B5EF4-FFF2-40B4-BE49-F238E27FC236}">
                <a16:creationId xmlns:a16="http://schemas.microsoft.com/office/drawing/2014/main" id="{3241C484-3008-4F3D-9A7F-E692E8A576B9}"/>
              </a:ext>
            </a:extLst>
          </p:cNvPr>
          <p:cNvSpPr txBox="1"/>
          <p:nvPr/>
        </p:nvSpPr>
        <p:spPr>
          <a:xfrm>
            <a:off x="6326965" y="1986449"/>
            <a:ext cx="3365675" cy="39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European forests absorb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13% of total EU emissions</a:t>
            </a:r>
            <a:r>
              <a:rPr lang="en-US" sz="1600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, b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ut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we are observing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first symptoms of saturation in the carbon sink capacity of European forests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, which will go worst.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In Catalonia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the rate of C0</a:t>
            </a:r>
            <a:r>
              <a: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2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 sequestration has dropped in forests by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17%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 in the last 25 years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, and fire and other natural disturbances are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threatening the carbon stocks accumulated in the last 50 years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Water flow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in rivers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has been reduced by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30%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Google Shape;63;p14">
            <a:extLst>
              <a:ext uri="{FF2B5EF4-FFF2-40B4-BE49-F238E27FC236}">
                <a16:creationId xmlns:a16="http://schemas.microsoft.com/office/drawing/2014/main" id="{A0EA40A9-096A-44B4-A619-BF53CACE4760}"/>
              </a:ext>
            </a:extLst>
          </p:cNvPr>
          <p:cNvSpPr txBox="1"/>
          <p:nvPr/>
        </p:nvSpPr>
        <p:spPr>
          <a:xfrm>
            <a:off x="5446347" y="1111805"/>
            <a:ext cx="4646209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GB" sz="2000" b="1" kern="0" dirty="0">
                <a:solidFill>
                  <a:schemeClr val="accent5"/>
                </a:solidFill>
                <a:latin typeface="Arial"/>
                <a:cs typeface="Arial"/>
                <a:sym typeface="Arial"/>
              </a:rPr>
              <a:t>Our Mediterranean forests need to be managed… again !</a:t>
            </a:r>
            <a:endParaRPr sz="2000" b="1" kern="0" dirty="0">
              <a:solidFill>
                <a:schemeClr val="accent5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1A44E409-AED6-4D07-A980-FF7AAA5A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8" y="4938639"/>
            <a:ext cx="4696992" cy="1875029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FB035FF-4853-4342-9316-874C138A9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8" y="2986834"/>
            <a:ext cx="4696992" cy="195180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4F039C6A-835E-4A41-A717-9328B9326C47}"/>
              </a:ext>
            </a:extLst>
          </p:cNvPr>
          <p:cNvSpPr txBox="1"/>
          <p:nvPr/>
        </p:nvSpPr>
        <p:spPr>
          <a:xfrm>
            <a:off x="381478" y="4555619"/>
            <a:ext cx="87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1950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5B2655C-1D30-4592-8877-8AB830F5F0CE}"/>
              </a:ext>
            </a:extLst>
          </p:cNvPr>
          <p:cNvSpPr txBox="1"/>
          <p:nvPr/>
        </p:nvSpPr>
        <p:spPr>
          <a:xfrm>
            <a:off x="381477" y="6414881"/>
            <a:ext cx="87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2020</a:t>
            </a:r>
            <a:endParaRPr lang="ca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9;p18">
            <a:extLst>
              <a:ext uri="{FF2B5EF4-FFF2-40B4-BE49-F238E27FC236}">
                <a16:creationId xmlns:a16="http://schemas.microsoft.com/office/drawing/2014/main" id="{E3CCD353-4044-4ED0-9620-75BF9041F5C6}"/>
              </a:ext>
            </a:extLst>
          </p:cNvPr>
          <p:cNvSpPr txBox="1">
            <a:spLocks/>
          </p:cNvSpPr>
          <p:nvPr/>
        </p:nvSpPr>
        <p:spPr>
          <a:xfrm>
            <a:off x="5283200" y="84704"/>
            <a:ext cx="4274678" cy="379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MITIGATION is a necessary goal ……..</a:t>
            </a:r>
          </a:p>
        </p:txBody>
      </p:sp>
      <p:sp>
        <p:nvSpPr>
          <p:cNvPr id="16" name="Google Shape;90;p18">
            <a:extLst>
              <a:ext uri="{FF2B5EF4-FFF2-40B4-BE49-F238E27FC236}">
                <a16:creationId xmlns:a16="http://schemas.microsoft.com/office/drawing/2014/main" id="{8E9E818B-D30A-4D4A-AB1A-0B9A9813980B}"/>
              </a:ext>
            </a:extLst>
          </p:cNvPr>
          <p:cNvSpPr txBox="1"/>
          <p:nvPr/>
        </p:nvSpPr>
        <p:spPr>
          <a:xfrm>
            <a:off x="6146413" y="1395027"/>
            <a:ext cx="3438823" cy="28604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1" dirty="0">
                <a:solidFill>
                  <a:schemeClr val="accent2"/>
                </a:solidFill>
              </a:rPr>
              <a:t>Multifunctional</a:t>
            </a:r>
            <a:r>
              <a:rPr lang="en-GB" sz="2800" b="1" dirty="0">
                <a:solidFill>
                  <a:schemeClr val="accent2"/>
                </a:solidFill>
              </a:rPr>
              <a:t> forest management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</a:rPr>
              <a:t>+ </a:t>
            </a:r>
            <a:r>
              <a:rPr lang="en-GB" sz="2000" b="1" dirty="0">
                <a:solidFill>
                  <a:schemeClr val="dk1"/>
                </a:solidFill>
              </a:rPr>
              <a:t>carbon</a:t>
            </a:r>
            <a:r>
              <a:rPr lang="en-GB" sz="2000" dirty="0">
                <a:solidFill>
                  <a:schemeClr val="dk1"/>
                </a:solidFill>
              </a:rPr>
              <a:t> sequestration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</a:rPr>
              <a:t>+ </a:t>
            </a:r>
            <a:r>
              <a:rPr lang="en-GB" sz="2000" b="1" dirty="0">
                <a:solidFill>
                  <a:schemeClr val="dk1"/>
                </a:solidFill>
              </a:rPr>
              <a:t>water</a:t>
            </a:r>
            <a:r>
              <a:rPr lang="en-GB" sz="2000" dirty="0">
                <a:solidFill>
                  <a:schemeClr val="dk1"/>
                </a:solidFill>
              </a:rPr>
              <a:t> provision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2000" dirty="0">
                <a:solidFill>
                  <a:schemeClr val="dk1"/>
                </a:solidFill>
              </a:rPr>
              <a:t>+ </a:t>
            </a:r>
            <a:r>
              <a:rPr lang="en-GB" sz="2000" b="1" dirty="0">
                <a:solidFill>
                  <a:schemeClr val="dk1"/>
                </a:solidFill>
              </a:rPr>
              <a:t>biodiversity</a:t>
            </a:r>
            <a:r>
              <a:rPr lang="en-GB" sz="2000" dirty="0">
                <a:solidFill>
                  <a:schemeClr val="dk1"/>
                </a:solidFill>
              </a:rPr>
              <a:t> conservation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2000" dirty="0">
                <a:solidFill>
                  <a:schemeClr val="dk1"/>
                </a:solidFill>
              </a:rPr>
              <a:t>+ renewable </a:t>
            </a:r>
            <a:r>
              <a:rPr lang="en-GB" sz="2000" b="1" dirty="0">
                <a:solidFill>
                  <a:schemeClr val="dk1"/>
                </a:solidFill>
              </a:rPr>
              <a:t>raw material &amp;energy</a:t>
            </a:r>
            <a:r>
              <a:rPr lang="en-GB" sz="2000" dirty="0">
                <a:solidFill>
                  <a:schemeClr val="dk1"/>
                </a:solidFill>
              </a:rPr>
              <a:t>+ </a:t>
            </a:r>
            <a:r>
              <a:rPr lang="en-GB" sz="2000" b="1" dirty="0">
                <a:solidFill>
                  <a:schemeClr val="dk1"/>
                </a:solidFill>
              </a:rPr>
              <a:t>local development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5A919F8-26EF-429F-9ABA-A4C5E9C62298}"/>
              </a:ext>
            </a:extLst>
          </p:cNvPr>
          <p:cNvSpPr txBox="1"/>
          <p:nvPr/>
        </p:nvSpPr>
        <p:spPr>
          <a:xfrm>
            <a:off x="781751" y="464108"/>
            <a:ext cx="8894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… but not sufficient: we need ADAPATION &amp; (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BIOECONOMY</a:t>
            </a:r>
          </a:p>
        </p:txBody>
      </p:sp>
      <p:sp>
        <p:nvSpPr>
          <p:cNvPr id="41" name="Google Shape;84;p17">
            <a:extLst>
              <a:ext uri="{FF2B5EF4-FFF2-40B4-BE49-F238E27FC236}">
                <a16:creationId xmlns:a16="http://schemas.microsoft.com/office/drawing/2014/main" id="{478A6193-A28E-4B3A-8A99-8B6CCB268D12}"/>
              </a:ext>
            </a:extLst>
          </p:cNvPr>
          <p:cNvSpPr txBox="1">
            <a:spLocks/>
          </p:cNvSpPr>
          <p:nvPr/>
        </p:nvSpPr>
        <p:spPr>
          <a:xfrm>
            <a:off x="1248111" y="1584230"/>
            <a:ext cx="3169751" cy="216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defTabSz="914400">
              <a:spcAft>
                <a:spcPts val="1600"/>
              </a:spcAft>
              <a:buClr>
                <a:srgbClr val="000000"/>
              </a:buClr>
              <a:buSzPts val="1100"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Sustainable forest management could increase forests sink capacity by up to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20%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GB" i="1" dirty="0">
                <a:solidFill>
                  <a:schemeClr val="dk1"/>
                </a:solidFill>
              </a:rPr>
              <a:t>(</a:t>
            </a:r>
            <a:r>
              <a:rPr lang="en-GB" i="1" dirty="0" err="1">
                <a:solidFill>
                  <a:schemeClr val="dk1"/>
                </a:solidFill>
              </a:rPr>
              <a:t>Nabuurs</a:t>
            </a:r>
            <a:r>
              <a:rPr lang="en-GB" i="1" dirty="0">
                <a:solidFill>
                  <a:schemeClr val="dk1"/>
                </a:solidFill>
              </a:rPr>
              <a:t> et al, 2017)</a:t>
            </a:r>
          </a:p>
        </p:txBody>
      </p:sp>
      <p:sp>
        <p:nvSpPr>
          <p:cNvPr id="43" name="Google Shape;84;p17">
            <a:extLst>
              <a:ext uri="{FF2B5EF4-FFF2-40B4-BE49-F238E27FC236}">
                <a16:creationId xmlns:a16="http://schemas.microsoft.com/office/drawing/2014/main" id="{14DE9C9D-AFAD-4520-8016-8E47A2694441}"/>
              </a:ext>
            </a:extLst>
          </p:cNvPr>
          <p:cNvSpPr txBox="1">
            <a:spLocks/>
          </p:cNvSpPr>
          <p:nvPr/>
        </p:nvSpPr>
        <p:spPr>
          <a:xfrm>
            <a:off x="2039304" y="4760782"/>
            <a:ext cx="1619657" cy="79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Increasing C sink capacity capacity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172517BB-9414-432D-8413-0690C40A2BD2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>
            <a:off x="2832987" y="3749927"/>
            <a:ext cx="16146" cy="1010855"/>
          </a:xfrm>
          <a:prstGeom prst="straightConnector1">
            <a:avLst/>
          </a:prstGeom>
          <a:noFill/>
          <a:ln w="9525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5E4A377-3CE7-4431-BE2B-EB222D72F479}"/>
              </a:ext>
            </a:extLst>
          </p:cNvPr>
          <p:cNvSpPr txBox="1"/>
          <p:nvPr/>
        </p:nvSpPr>
        <p:spPr>
          <a:xfrm>
            <a:off x="2045701" y="5942014"/>
            <a:ext cx="203776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MITIGATION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88B44D5-0EF4-405E-8C9E-EBEA73EED7A0}"/>
              </a:ext>
            </a:extLst>
          </p:cNvPr>
          <p:cNvGrpSpPr/>
          <p:nvPr/>
        </p:nvGrpSpPr>
        <p:grpSpPr>
          <a:xfrm>
            <a:off x="3816087" y="2667079"/>
            <a:ext cx="2042975" cy="1794097"/>
            <a:chOff x="4221255" y="2743666"/>
            <a:chExt cx="2509294" cy="1626848"/>
          </a:xfrm>
        </p:grpSpPr>
        <p:sp>
          <p:nvSpPr>
            <p:cNvPr id="44" name="Google Shape;84;p17">
              <a:extLst>
                <a:ext uri="{FF2B5EF4-FFF2-40B4-BE49-F238E27FC236}">
                  <a16:creationId xmlns:a16="http://schemas.microsoft.com/office/drawing/2014/main" id="{8A224315-C3DF-4C51-87E2-99D3686F05C0}"/>
                </a:ext>
              </a:extLst>
            </p:cNvPr>
            <p:cNvSpPr txBox="1">
              <a:spLocks/>
            </p:cNvSpPr>
            <p:nvPr/>
          </p:nvSpPr>
          <p:spPr>
            <a:xfrm>
              <a:off x="4549667" y="3157905"/>
              <a:ext cx="1809658" cy="1003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○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■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●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○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■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●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○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200"/>
                <a:buFont typeface="Arial"/>
                <a:buChar char="■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Substitution effect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9B5931BF-0CB8-4ED3-A472-AB2368BBF721}"/>
                </a:ext>
              </a:extLst>
            </p:cNvPr>
            <p:cNvCxnSpPr>
              <a:cxnSpLocks/>
              <a:stCxn id="41" idx="3"/>
              <a:endCxn id="44" idx="0"/>
            </p:cNvCxnSpPr>
            <p:nvPr/>
          </p:nvCxnSpPr>
          <p:spPr>
            <a:xfrm>
              <a:off x="4960388" y="2743666"/>
              <a:ext cx="494109" cy="414239"/>
            </a:xfrm>
            <a:prstGeom prst="straightConnector1">
              <a:avLst/>
            </a:prstGeom>
            <a:noFill/>
            <a:ln w="9525" cap="flat" cmpd="sng" algn="ctr">
              <a:solidFill>
                <a:srgbClr val="FFAB4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90C0F038-FE5E-40B2-BEDD-6F38FD71B10E}"/>
                </a:ext>
              </a:extLst>
            </p:cNvPr>
            <p:cNvSpPr txBox="1"/>
            <p:nvPr/>
          </p:nvSpPr>
          <p:spPr>
            <a:xfrm>
              <a:off x="4221255" y="3951886"/>
              <a:ext cx="2509294" cy="41862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/>
                <a:t>BIOECONOMY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999C33C-4DE6-4DE1-8316-517DDD705B4A}"/>
              </a:ext>
            </a:extLst>
          </p:cNvPr>
          <p:cNvGrpSpPr/>
          <p:nvPr/>
        </p:nvGrpSpPr>
        <p:grpSpPr>
          <a:xfrm>
            <a:off x="46576" y="2667079"/>
            <a:ext cx="2037767" cy="1703692"/>
            <a:chOff x="230515" y="2667079"/>
            <a:chExt cx="2037767" cy="1703692"/>
          </a:xfrm>
        </p:grpSpPr>
        <p:sp>
          <p:nvSpPr>
            <p:cNvPr id="42" name="Google Shape;84;p17">
              <a:extLst>
                <a:ext uri="{FF2B5EF4-FFF2-40B4-BE49-F238E27FC236}">
                  <a16:creationId xmlns:a16="http://schemas.microsoft.com/office/drawing/2014/main" id="{ADCA335A-B2F9-4339-AFA2-9CC91ACD9809}"/>
                </a:ext>
              </a:extLst>
            </p:cNvPr>
            <p:cNvSpPr txBox="1">
              <a:spLocks/>
            </p:cNvSpPr>
            <p:nvPr/>
          </p:nvSpPr>
          <p:spPr>
            <a:xfrm>
              <a:off x="338707" y="2957678"/>
              <a:ext cx="1619700" cy="1003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○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■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●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○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■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●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Char char="○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200"/>
                <a:buFont typeface="Arial"/>
                <a:buChar char="■"/>
                <a:defRPr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Protecting carbon stocks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48535A2B-A686-4489-97E5-AAF4F8DD030A}"/>
                </a:ext>
              </a:extLst>
            </p:cNvPr>
            <p:cNvCxnSpPr>
              <a:cxnSpLocks/>
              <a:stCxn id="41" idx="1"/>
              <a:endCxn id="42" idx="0"/>
            </p:cNvCxnSpPr>
            <p:nvPr/>
          </p:nvCxnSpPr>
          <p:spPr>
            <a:xfrm flipH="1">
              <a:off x="1148557" y="2667079"/>
              <a:ext cx="283493" cy="290599"/>
            </a:xfrm>
            <a:prstGeom prst="straightConnector1">
              <a:avLst/>
            </a:prstGeom>
            <a:noFill/>
            <a:ln w="9525" cap="flat" cmpd="sng" algn="ctr">
              <a:solidFill>
                <a:srgbClr val="FFAB4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D287327-77F9-4C15-A31B-776F00D10BC8}"/>
                </a:ext>
              </a:extLst>
            </p:cNvPr>
            <p:cNvSpPr txBox="1"/>
            <p:nvPr/>
          </p:nvSpPr>
          <p:spPr>
            <a:xfrm>
              <a:off x="230515" y="3909106"/>
              <a:ext cx="2037767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/>
                <a:t>ADAPTATION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58BCA512-8D00-4BA5-B87D-0C670E162DBA}"/>
              </a:ext>
            </a:extLst>
          </p:cNvPr>
          <p:cNvGrpSpPr/>
          <p:nvPr/>
        </p:nvGrpSpPr>
        <p:grpSpPr>
          <a:xfrm>
            <a:off x="5838680" y="4689622"/>
            <a:ext cx="5192390" cy="4391606"/>
            <a:chOff x="5852669" y="4281366"/>
            <a:chExt cx="5192390" cy="439160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88A81518-8892-496F-A5AF-FCAF3750C8F5}"/>
                </a:ext>
              </a:extLst>
            </p:cNvPr>
            <p:cNvSpPr/>
            <p:nvPr/>
          </p:nvSpPr>
          <p:spPr>
            <a:xfrm>
              <a:off x="5852669" y="4281366"/>
              <a:ext cx="5192390" cy="439160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87BF7281-1E46-45D0-ADAB-8C5674B379AA}"/>
                </a:ext>
              </a:extLst>
            </p:cNvPr>
            <p:cNvSpPr txBox="1"/>
            <p:nvPr/>
          </p:nvSpPr>
          <p:spPr>
            <a:xfrm>
              <a:off x="6661992" y="4599250"/>
              <a:ext cx="279379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3200" b="1" i="1" dirty="0">
                  <a:solidFill>
                    <a:schemeClr val="dk1"/>
                  </a:solidFill>
                </a:rPr>
                <a:t>Climate-smart forestry </a:t>
              </a:r>
            </a:p>
          </p:txBody>
        </p:sp>
      </p:grp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431CD0E-689D-485D-AF3D-9F2F29B26A6F}"/>
              </a:ext>
            </a:extLst>
          </p:cNvPr>
          <p:cNvCxnSpPr>
            <a:cxnSpLocks/>
            <a:stCxn id="3" idx="2"/>
            <a:endCxn id="48" idx="1"/>
          </p:cNvCxnSpPr>
          <p:nvPr/>
        </p:nvCxnSpPr>
        <p:spPr>
          <a:xfrm>
            <a:off x="1065460" y="4370771"/>
            <a:ext cx="980241" cy="1802076"/>
          </a:xfrm>
          <a:prstGeom prst="straightConnector1">
            <a:avLst/>
          </a:prstGeom>
          <a:noFill/>
          <a:ln w="9525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0D425C3-E888-43A0-982B-604FC74B0AF5}"/>
              </a:ext>
            </a:extLst>
          </p:cNvPr>
          <p:cNvCxnSpPr>
            <a:cxnSpLocks/>
            <a:stCxn id="49" idx="2"/>
            <a:endCxn id="48" idx="3"/>
          </p:cNvCxnSpPr>
          <p:nvPr/>
        </p:nvCxnSpPr>
        <p:spPr>
          <a:xfrm flipH="1">
            <a:off x="4083468" y="4461176"/>
            <a:ext cx="754107" cy="1711671"/>
          </a:xfrm>
          <a:prstGeom prst="straightConnector1">
            <a:avLst/>
          </a:prstGeom>
          <a:noFill/>
          <a:ln w="9525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7BF7281-1E46-45D0-ADAB-8C5674B379AA}"/>
              </a:ext>
            </a:extLst>
          </p:cNvPr>
          <p:cNvSpPr txBox="1"/>
          <p:nvPr/>
        </p:nvSpPr>
        <p:spPr>
          <a:xfrm>
            <a:off x="5833253" y="6206189"/>
            <a:ext cx="4286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i="1" dirty="0" smtClean="0">
                <a:solidFill>
                  <a:schemeClr val="dk1"/>
                </a:solidFill>
              </a:rPr>
              <a:t>Landscape restoration</a:t>
            </a:r>
            <a:endParaRPr lang="en-GB" sz="3200" b="1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>
            <a:extLst>
              <a:ext uri="{FF2B5EF4-FFF2-40B4-BE49-F238E27FC236}">
                <a16:creationId xmlns:a16="http://schemas.microsoft.com/office/drawing/2014/main" id="{DCC4444D-06A0-4151-8871-C12E70361DFE}"/>
              </a:ext>
            </a:extLst>
          </p:cNvPr>
          <p:cNvSpPr/>
          <p:nvPr/>
        </p:nvSpPr>
        <p:spPr>
          <a:xfrm>
            <a:off x="-589795" y="1026025"/>
            <a:ext cx="5451208" cy="48862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Google Shape;69;p15">
            <a:extLst>
              <a:ext uri="{FF2B5EF4-FFF2-40B4-BE49-F238E27FC236}">
                <a16:creationId xmlns:a16="http://schemas.microsoft.com/office/drawing/2014/main" id="{9F0E1281-9D66-409D-A38F-BA15333C055F}"/>
              </a:ext>
            </a:extLst>
          </p:cNvPr>
          <p:cNvSpPr txBox="1">
            <a:spLocks/>
          </p:cNvSpPr>
          <p:nvPr/>
        </p:nvSpPr>
        <p:spPr>
          <a:xfrm>
            <a:off x="1989152" y="41327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How can we make multifunctional forest management occur? </a:t>
            </a:r>
            <a:b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6A7224-5A88-4D3A-8BB5-C8A0570B9296}"/>
              </a:ext>
            </a:extLst>
          </p:cNvPr>
          <p:cNvSpPr txBox="1"/>
          <p:nvPr/>
        </p:nvSpPr>
        <p:spPr>
          <a:xfrm>
            <a:off x="179632" y="1896022"/>
            <a:ext cx="4067503" cy="3146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In Mediterranean countries, the lack of forest management due to low profitability, is threatening the provision of Forest Ecosystem Services (FES),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but……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….private forests owners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(78% in Catalonia)                                                         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have no incentives to manage their forests for FES conservation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E647ED-A9FA-4F2C-92BD-1EF0DF78EF57}"/>
              </a:ext>
            </a:extLst>
          </p:cNvPr>
          <p:cNvSpPr txBox="1"/>
          <p:nvPr/>
        </p:nvSpPr>
        <p:spPr>
          <a:xfrm>
            <a:off x="4861413" y="1097213"/>
            <a:ext cx="46243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Finding new financing ways for forestry</a:t>
            </a:r>
          </a:p>
          <a:p>
            <a:pPr algn="ctr" defTabSz="914400">
              <a:buClr>
                <a:srgbClr val="000000"/>
              </a:buClr>
              <a:buSzPts val="1500"/>
              <a:buFont typeface="Arial"/>
              <a:buNone/>
            </a:pP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A paradigm shift: </a:t>
            </a:r>
          </a:p>
          <a:p>
            <a:pPr algn="ctr" defTabSz="914400"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from selling only forest products to selling a bundle of ecosystem services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E6583F-01FC-45AF-8779-60EDC22C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87" y="3429000"/>
            <a:ext cx="1552575" cy="108585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F18950B5-A637-45BA-9CAC-16FD8D0E7D91}"/>
              </a:ext>
            </a:extLst>
          </p:cNvPr>
          <p:cNvGrpSpPr/>
          <p:nvPr/>
        </p:nvGrpSpPr>
        <p:grpSpPr>
          <a:xfrm>
            <a:off x="4183974" y="4256814"/>
            <a:ext cx="5589946" cy="2166636"/>
            <a:chOff x="4183974" y="4256814"/>
            <a:chExt cx="5589946" cy="216663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F9E8C58-F72C-44B2-96F2-403203B95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2314" y="4789701"/>
              <a:ext cx="1754716" cy="126682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5D3F9F8-32F2-4568-9539-76890B83B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3280" y="4773509"/>
              <a:ext cx="1917647" cy="1319016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7D53E22-1A70-4CF9-898B-C5C8D27A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9629" y="4888672"/>
              <a:ext cx="1430557" cy="10688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468BAC6E-C235-46D6-BCAE-F488B9331C88}"/>
                    </a:ext>
                  </a:extLst>
                </p:cNvPr>
                <p:cNvSpPr txBox="1"/>
                <p:nvPr/>
              </p:nvSpPr>
              <p:spPr>
                <a:xfrm>
                  <a:off x="6720914" y="4256814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ca-ES" sz="4800" b="1" dirty="0"/>
                </a:p>
              </p:txBody>
            </p:sp>
          </mc:Choice>
          <mc:Fallback xmlns="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468BAC6E-C235-46D6-BCAE-F488B9331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914" y="4256814"/>
                  <a:ext cx="59952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A489DA6-BBB3-4E3F-B217-E3FA0C11E766}"/>
                </a:ext>
              </a:extLst>
            </p:cNvPr>
            <p:cNvSpPr txBox="1"/>
            <p:nvPr/>
          </p:nvSpPr>
          <p:spPr>
            <a:xfrm>
              <a:off x="4183974" y="6025327"/>
              <a:ext cx="19176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Climate</a:t>
              </a:r>
              <a:r>
                <a:rPr lang="es-E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regulation</a:t>
              </a:r>
              <a:endParaRPr lang="ca-ES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AAA9D52-3D8D-4833-8608-D9A6975978CB}"/>
                </a:ext>
              </a:extLst>
            </p:cNvPr>
            <p:cNvSpPr txBox="1"/>
            <p:nvPr/>
          </p:nvSpPr>
          <p:spPr>
            <a:xfrm>
              <a:off x="7958239" y="6025327"/>
              <a:ext cx="18156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 err="1">
                  <a:latin typeface="Calibri" panose="020F0502020204030204" pitchFamily="34" charset="0"/>
                </a:rPr>
                <a:t>Water</a:t>
              </a:r>
              <a:r>
                <a:rPr lang="es-ES" dirty="0">
                  <a:latin typeface="Calibri" panose="020F0502020204030204" pitchFamily="34" charset="0"/>
                </a:rPr>
                <a:t> </a:t>
              </a:r>
              <a:r>
                <a:rPr lang="es-ES" dirty="0" err="1">
                  <a:latin typeface="Calibri" panose="020F0502020204030204" pitchFamily="34" charset="0"/>
                </a:rPr>
                <a:t>regulation</a:t>
              </a:r>
              <a:endParaRPr lang="ca-ES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8CD5188-B514-405E-A7D1-E2CE30551F67}"/>
                </a:ext>
              </a:extLst>
            </p:cNvPr>
            <p:cNvSpPr txBox="1"/>
            <p:nvPr/>
          </p:nvSpPr>
          <p:spPr>
            <a:xfrm>
              <a:off x="6308673" y="6054118"/>
              <a:ext cx="14579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Biodiversity</a:t>
              </a:r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5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2F0656F3-9D07-40EB-BA93-5BD317D858F7}"/>
              </a:ext>
            </a:extLst>
          </p:cNvPr>
          <p:cNvSpPr txBox="1">
            <a:spLocks/>
          </p:cNvSpPr>
          <p:nvPr/>
        </p:nvSpPr>
        <p:spPr>
          <a:xfrm>
            <a:off x="5662210" y="351860"/>
            <a:ext cx="46501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project: LIFE CLIMARK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C047FAC-1EB0-4707-8F9F-C5256D45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4" y="1351280"/>
            <a:ext cx="8433886" cy="39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;p16">
            <a:extLst>
              <a:ext uri="{FF2B5EF4-FFF2-40B4-BE49-F238E27FC236}">
                <a16:creationId xmlns:a16="http://schemas.microsoft.com/office/drawing/2014/main" id="{FDD98861-DF2C-4C10-A1DD-F66CA9CB926F}"/>
              </a:ext>
            </a:extLst>
          </p:cNvPr>
          <p:cNvSpPr txBox="1">
            <a:spLocks/>
          </p:cNvSpPr>
          <p:nvPr/>
        </p:nvSpPr>
        <p:spPr>
          <a:xfrm>
            <a:off x="3010450" y="3464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product: A new market of climate credits</a:t>
            </a:r>
          </a:p>
        </p:txBody>
      </p:sp>
      <p:sp>
        <p:nvSpPr>
          <p:cNvPr id="3" name="Google Shape;77;p16">
            <a:extLst>
              <a:ext uri="{FF2B5EF4-FFF2-40B4-BE49-F238E27FC236}">
                <a16:creationId xmlns:a16="http://schemas.microsoft.com/office/drawing/2014/main" id="{06310141-7CD8-4026-A563-9BFE815449CB}"/>
              </a:ext>
            </a:extLst>
          </p:cNvPr>
          <p:cNvSpPr txBox="1">
            <a:spLocks/>
          </p:cNvSpPr>
          <p:nvPr/>
        </p:nvSpPr>
        <p:spPr>
          <a:xfrm>
            <a:off x="304801" y="5860878"/>
            <a:ext cx="96011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money a company spends to offset their own carbon or water footprint directly goes to forest managers to 'specially' manage the forests, to sequester more C02, produce more water and protect biodiversity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633CA3-3890-4017-A936-934A0E9C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265999"/>
            <a:ext cx="7127238" cy="459487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0B93F7-5FCA-4452-AED9-D454360AB866}"/>
              </a:ext>
            </a:extLst>
          </p:cNvPr>
          <p:cNvSpPr/>
          <p:nvPr/>
        </p:nvSpPr>
        <p:spPr>
          <a:xfrm>
            <a:off x="4541520" y="2621280"/>
            <a:ext cx="1310640" cy="924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95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1F16A5-5E56-478F-A277-3F94A30D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61" y="2279940"/>
            <a:ext cx="3053417" cy="14927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44FE78-1899-4614-B7DA-0FC1B13864E3}"/>
              </a:ext>
            </a:extLst>
          </p:cNvPr>
          <p:cNvSpPr txBox="1"/>
          <p:nvPr/>
        </p:nvSpPr>
        <p:spPr>
          <a:xfrm>
            <a:off x="1632464" y="1041722"/>
            <a:ext cx="7127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integrative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concept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of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Climate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Credit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itself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                  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valuing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at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same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level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co-benefits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of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MFM </a:t>
            </a:r>
            <a:r>
              <a:rPr lang="es-ES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on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Carbon</a:t>
            </a:r>
            <a:r>
              <a:rPr lang="es-E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s-E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Water</a:t>
            </a:r>
            <a:r>
              <a:rPr lang="es-E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provision</a:t>
            </a:r>
            <a:r>
              <a:rPr lang="es-E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</a:t>
            </a:r>
            <a:r>
              <a:rPr lang="es-E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biodiversity</a:t>
            </a:r>
            <a:endParaRPr lang="es-ES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41008C5-33F3-4175-8649-33A861CADDC3}"/>
              </a:ext>
            </a:extLst>
          </p:cNvPr>
          <p:cNvGrpSpPr/>
          <p:nvPr/>
        </p:nvGrpSpPr>
        <p:grpSpPr>
          <a:xfrm>
            <a:off x="823923" y="3650870"/>
            <a:ext cx="4372128" cy="2483704"/>
            <a:chOff x="3769472" y="1212720"/>
            <a:chExt cx="5217137" cy="281029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06FEFA3-26CD-409D-8B82-25B550F22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9472" y="2683100"/>
              <a:ext cx="2574177" cy="133991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2DEB5EE-453F-427F-8A7D-801553A7C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432" y="2660606"/>
              <a:ext cx="2574177" cy="1338377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ACC02B1-5429-4427-8BD8-957A02843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986" y="1234432"/>
              <a:ext cx="2566826" cy="140146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A12FE12-ED0B-4368-871C-1BE97101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432" y="1212720"/>
              <a:ext cx="2566825" cy="1401920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ECB1AB-4ED2-45FF-9508-577430A2FF79}"/>
              </a:ext>
            </a:extLst>
          </p:cNvPr>
          <p:cNvSpPr txBox="1"/>
          <p:nvPr/>
        </p:nvSpPr>
        <p:spPr>
          <a:xfrm>
            <a:off x="5708562" y="2351814"/>
            <a:ext cx="38552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Quantified impact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tCO</a:t>
            </a:r>
            <a:r>
              <a:rPr lang="en-US" sz="2000" b="1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sequestered &amp;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tCO</a:t>
            </a:r>
            <a:r>
              <a:rPr lang="en-US" sz="2000" b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avoided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m3 of water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produced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(less trees, more water !)</a:t>
            </a:r>
          </a:p>
          <a:p>
            <a:pPr marL="285750" indent="-28575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increment in biodiversity hosting capacity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Biodiversity Potential Index -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IBP)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29F375-AB91-4DB2-8128-B6B10E6D8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950" y="5816278"/>
            <a:ext cx="892862" cy="88880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C077EBE4-4650-4E1E-A864-98165A7D0131}"/>
              </a:ext>
            </a:extLst>
          </p:cNvPr>
          <p:cNvSpPr/>
          <p:nvPr/>
        </p:nvSpPr>
        <p:spPr>
          <a:xfrm>
            <a:off x="1537456" y="1025481"/>
            <a:ext cx="426720" cy="38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</a:t>
            </a:r>
            <a:endParaRPr lang="ca-ES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A236FB-B021-4BF9-A6D2-6EBF9CB0A1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114" y="6134574"/>
            <a:ext cx="1985357" cy="442538"/>
          </a:xfrm>
          <a:prstGeom prst="rect">
            <a:avLst/>
          </a:prstGeom>
        </p:spPr>
      </p:pic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F3DB5F35-61CE-4952-A81F-5B9FAFC14AEF}"/>
              </a:ext>
            </a:extLst>
          </p:cNvPr>
          <p:cNvSpPr txBox="1">
            <a:spLocks/>
          </p:cNvSpPr>
          <p:nvPr/>
        </p:nvSpPr>
        <p:spPr>
          <a:xfrm>
            <a:off x="3302375" y="294640"/>
            <a:ext cx="66036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Which are the key features of the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Climate Credits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2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856E1285-853A-4307-966E-A91CFDB224FC}"/>
              </a:ext>
            </a:extLst>
          </p:cNvPr>
          <p:cNvSpPr txBox="1">
            <a:spLocks/>
          </p:cNvSpPr>
          <p:nvPr/>
        </p:nvSpPr>
        <p:spPr>
          <a:xfrm>
            <a:off x="3302375" y="294640"/>
            <a:ext cx="66036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Which are the key features of the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Climate Credits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07D20C-163C-4C19-A3B1-5D3136EC5A06}"/>
              </a:ext>
            </a:extLst>
          </p:cNvPr>
          <p:cNvSpPr txBox="1"/>
          <p:nvPr/>
        </p:nvSpPr>
        <p:spPr>
          <a:xfrm>
            <a:off x="697698" y="2133628"/>
            <a:ext cx="2777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wide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list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of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forestry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climate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-Smart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measures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  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criteria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&amp;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indicators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measure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it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s-E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A6270C-895F-48B5-AFA4-6AA16693299A}"/>
              </a:ext>
            </a:extLst>
          </p:cNvPr>
          <p:cNvSpPr txBox="1"/>
          <p:nvPr/>
        </p:nvSpPr>
        <p:spPr>
          <a:xfrm>
            <a:off x="697698" y="4103966"/>
            <a:ext cx="2777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Collaborative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definition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of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Multifunctional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forest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management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means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each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territory</a:t>
            </a:r>
            <a:endParaRPr lang="es-E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5B661F5-39C7-49A5-87A4-4D681235718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086396" y="3657728"/>
            <a:ext cx="0" cy="446238"/>
          </a:xfrm>
          <a:prstGeom prst="straightConnector1">
            <a:avLst/>
          </a:prstGeom>
          <a:noFill/>
          <a:ln w="9525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E0CB9A-7058-4CB8-B960-39B6DE667836}"/>
              </a:ext>
            </a:extLst>
          </p:cNvPr>
          <p:cNvSpPr txBox="1"/>
          <p:nvPr/>
        </p:nvSpPr>
        <p:spPr>
          <a:xfrm>
            <a:off x="4714097" y="1058102"/>
            <a:ext cx="47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Thinnings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species</a:t>
            </a:r>
            <a:r>
              <a:rPr lang="es-ES" dirty="0"/>
              <a:t> and </a:t>
            </a:r>
            <a:r>
              <a:rPr lang="es-ES" dirty="0" err="1"/>
              <a:t>intensities</a:t>
            </a:r>
            <a:r>
              <a:rPr lang="es-ES" dirty="0"/>
              <a:t>) </a:t>
            </a:r>
            <a:endParaRPr lang="ca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F9881E-3FD6-4BAE-A988-F095829A3285}"/>
              </a:ext>
            </a:extLst>
          </p:cNvPr>
          <p:cNvSpPr txBox="1"/>
          <p:nvPr/>
        </p:nvSpPr>
        <p:spPr>
          <a:xfrm>
            <a:off x="4572000" y="4103966"/>
            <a:ext cx="550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Tree</a:t>
            </a:r>
            <a:r>
              <a:rPr lang="es-ES" sz="2000" b="1" dirty="0"/>
              <a:t> </a:t>
            </a:r>
            <a:r>
              <a:rPr lang="es-ES" sz="2400" b="1" dirty="0" err="1"/>
              <a:t>planting</a:t>
            </a:r>
            <a:r>
              <a:rPr lang="es-ES" sz="2000" b="1" dirty="0"/>
              <a:t> </a:t>
            </a:r>
            <a:r>
              <a:rPr lang="es-ES" dirty="0"/>
              <a:t>(</a:t>
            </a:r>
            <a:r>
              <a:rPr lang="es-ES" dirty="0" err="1"/>
              <a:t>forest</a:t>
            </a:r>
            <a:r>
              <a:rPr lang="es-ES" dirty="0"/>
              <a:t> </a:t>
            </a:r>
            <a:r>
              <a:rPr lang="es-ES" dirty="0" err="1"/>
              <a:t>plantations</a:t>
            </a:r>
            <a:r>
              <a:rPr lang="es-ES" dirty="0"/>
              <a:t> &amp; </a:t>
            </a:r>
            <a:r>
              <a:rPr lang="es-ES" dirty="0" err="1"/>
              <a:t>agroforestry</a:t>
            </a:r>
            <a:r>
              <a:rPr lang="es-ES" dirty="0"/>
              <a:t>) </a:t>
            </a:r>
            <a:endParaRPr lang="ca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F45AE99-8029-422D-A6ED-4B1538D12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64" y="1595019"/>
            <a:ext cx="4018516" cy="25089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A8ACAE8-5DD3-459C-A3A9-5C1692F0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786" y="4540341"/>
            <a:ext cx="4191027" cy="2147824"/>
          </a:xfrm>
          <a:prstGeom prst="rect">
            <a:avLst/>
          </a:prstGeom>
        </p:spPr>
      </p:pic>
      <p:sp>
        <p:nvSpPr>
          <p:cNvPr id="25" name="Abrir llave 24">
            <a:extLst>
              <a:ext uri="{FF2B5EF4-FFF2-40B4-BE49-F238E27FC236}">
                <a16:creationId xmlns:a16="http://schemas.microsoft.com/office/drawing/2014/main" id="{63705839-AB3A-45F7-B769-006E82033E80}"/>
              </a:ext>
            </a:extLst>
          </p:cNvPr>
          <p:cNvSpPr/>
          <p:nvPr/>
        </p:nvSpPr>
        <p:spPr>
          <a:xfrm>
            <a:off x="3840491" y="1058102"/>
            <a:ext cx="457190" cy="55052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96E59F1-442A-4696-B0BF-74C0CF2DF594}"/>
              </a:ext>
            </a:extLst>
          </p:cNvPr>
          <p:cNvSpPr/>
          <p:nvPr/>
        </p:nvSpPr>
        <p:spPr>
          <a:xfrm>
            <a:off x="799586" y="1752949"/>
            <a:ext cx="426720" cy="38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5451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7C6CC7F4-4847-4A93-BD0C-E8D40B02C8A3}"/>
              </a:ext>
            </a:extLst>
          </p:cNvPr>
          <p:cNvSpPr txBox="1"/>
          <p:nvPr/>
        </p:nvSpPr>
        <p:spPr>
          <a:xfrm>
            <a:off x="743290" y="1272902"/>
            <a:ext cx="2777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Participatory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bottom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-up and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landscape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approach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increase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impact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find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synergies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other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functions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expected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from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frorests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given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territory</a:t>
            </a:r>
            <a:r>
              <a:rPr lang="es-E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2954E2-1494-4CB9-8CE9-4983618D456E}"/>
              </a:ext>
            </a:extLst>
          </p:cNvPr>
          <p:cNvSpPr txBox="1"/>
          <p:nvPr/>
        </p:nvSpPr>
        <p:spPr>
          <a:xfrm>
            <a:off x="743290" y="3886276"/>
            <a:ext cx="2777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PROMACC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20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projects</a:t>
            </a:r>
            <a:endParaRPr lang="es-E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s-E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Forestry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Mitigation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Adaptation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ES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Projects</a:t>
            </a:r>
            <a:r>
              <a:rPr lang="es-E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666E05F-26F8-4BF6-919B-BB8602D82445}"/>
              </a:ext>
            </a:extLst>
          </p:cNvPr>
          <p:cNvCxnSpPr>
            <a:cxnSpLocks/>
          </p:cNvCxnSpPr>
          <p:nvPr/>
        </p:nvCxnSpPr>
        <p:spPr>
          <a:xfrm>
            <a:off x="2218102" y="3348558"/>
            <a:ext cx="0" cy="397482"/>
          </a:xfrm>
          <a:prstGeom prst="straightConnector1">
            <a:avLst/>
          </a:prstGeom>
          <a:noFill/>
          <a:ln w="9525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097FFFC-EC47-4B1E-A742-F5A975E9F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544" y="1176870"/>
            <a:ext cx="6006815" cy="41559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F94774-E0AC-4782-970B-02EAB7F707A1}"/>
              </a:ext>
            </a:extLst>
          </p:cNvPr>
          <p:cNvSpPr txBox="1"/>
          <p:nvPr/>
        </p:nvSpPr>
        <p:spPr>
          <a:xfrm>
            <a:off x="833120" y="5585098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Joint</a:t>
            </a:r>
            <a:r>
              <a:rPr lang="es-ES" dirty="0"/>
              <a:t> </a:t>
            </a:r>
            <a:r>
              <a:rPr lang="es-ES" dirty="0" err="1"/>
              <a:t>Forestry</a:t>
            </a:r>
            <a:r>
              <a:rPr lang="es-ES" dirty="0"/>
              <a:t> </a:t>
            </a:r>
            <a:r>
              <a:rPr lang="es-ES" b="1" dirty="0"/>
              <a:t>Management</a:t>
            </a:r>
            <a:endParaRPr lang="ca-ES" b="1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B9C0ABB-B79B-47F2-AFDB-3E117541F2FD}"/>
              </a:ext>
            </a:extLst>
          </p:cNvPr>
          <p:cNvSpPr/>
          <p:nvPr/>
        </p:nvSpPr>
        <p:spPr>
          <a:xfrm>
            <a:off x="755060" y="1253756"/>
            <a:ext cx="426720" cy="38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</a:t>
            </a:r>
            <a:endParaRPr lang="ca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97443D-87EB-453C-93C2-C5F500DA4D80}"/>
              </a:ext>
            </a:extLst>
          </p:cNvPr>
          <p:cNvSpPr txBox="1"/>
          <p:nvPr/>
        </p:nvSpPr>
        <p:spPr>
          <a:xfrm>
            <a:off x="4511314" y="5308099"/>
            <a:ext cx="374800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Landscape level maps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based on agreed criteria with experts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set priorities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carbon, water or biodiversity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CD352B-3EAE-4999-A9FC-9345DA4F909E}"/>
              </a:ext>
            </a:extLst>
          </p:cNvPr>
          <p:cNvSpPr txBox="1"/>
          <p:nvPr/>
        </p:nvSpPr>
        <p:spPr>
          <a:xfrm>
            <a:off x="7142480" y="4686495"/>
            <a:ext cx="13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Barcelona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8EF82ACF-0494-4C6B-8E6B-FCC88F135ED5}"/>
              </a:ext>
            </a:extLst>
          </p:cNvPr>
          <p:cNvSpPr txBox="1">
            <a:spLocks/>
          </p:cNvSpPr>
          <p:nvPr/>
        </p:nvSpPr>
        <p:spPr>
          <a:xfrm>
            <a:off x="3302375" y="294640"/>
            <a:ext cx="66036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Which are the key features of the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Climate Credits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2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775</Words>
  <Application>Microsoft Office PowerPoint</Application>
  <PresentationFormat>A4 (210 x 297 mm)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Cambria Math</vt:lpstr>
      <vt:lpstr>HelveticaNeueLTStd-Bd</vt:lpstr>
      <vt:lpstr>HelveticaNeueLTStd-BdCn</vt:lpstr>
      <vt:lpstr>HelveticaNeueLTStd-LtCn</vt:lpstr>
      <vt:lpstr>Wingdings</vt:lpstr>
      <vt:lpstr>Tema de Office</vt:lpstr>
      <vt:lpstr>CLIMATE NEUTRAL FOOD AND WOOD: Showcasing best climate practices in agriculture, forestry, food systems and the bioeconomy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NEUTRAL FOOD AND WOOD: Showcasing best climate practices in agriculture, forestry, food systems and the bioeconomy</dc:title>
  <dc:creator>Baiges Zapater, Teresa</dc:creator>
  <cp:lastModifiedBy>TBZ_CPF</cp:lastModifiedBy>
  <cp:revision>47</cp:revision>
  <dcterms:created xsi:type="dcterms:W3CDTF">2020-10-02T19:41:03Z</dcterms:created>
  <dcterms:modified xsi:type="dcterms:W3CDTF">2020-10-20T10:41:27Z</dcterms:modified>
</cp:coreProperties>
</file>